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D15A68-3B6E-4048-BFA6-450E58B08F02}" v="2" dt="2019-10-15T20:58:53.385"/>
    <p1510:client id="{59B1A336-29A7-497E-84F9-2DF0BE868149}" v="11" dt="2019-10-16T20:18:26.2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66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er Widen" userId="a5935c967f2dfd7b" providerId="LiveId" clId="{59B1A336-29A7-497E-84F9-2DF0BE868149}"/>
    <pc:docChg chg="modSld">
      <pc:chgData name="Pher Widen" userId="a5935c967f2dfd7b" providerId="LiveId" clId="{59B1A336-29A7-497E-84F9-2DF0BE868149}" dt="2019-10-16T20:18:26.260" v="52" actId="20577"/>
      <pc:docMkLst>
        <pc:docMk/>
      </pc:docMkLst>
      <pc:sldChg chg="modSp">
        <pc:chgData name="Pher Widen" userId="a5935c967f2dfd7b" providerId="LiveId" clId="{59B1A336-29A7-497E-84F9-2DF0BE868149}" dt="2019-10-16T20:12:39.189" v="41" actId="20577"/>
        <pc:sldMkLst>
          <pc:docMk/>
          <pc:sldMk cId="2665442136" sldId="256"/>
        </pc:sldMkLst>
        <pc:spChg chg="mod">
          <ac:chgData name="Pher Widen" userId="a5935c967f2dfd7b" providerId="LiveId" clId="{59B1A336-29A7-497E-84F9-2DF0BE868149}" dt="2019-10-16T20:12:39.189" v="41" actId="20577"/>
          <ac:spMkLst>
            <pc:docMk/>
            <pc:sldMk cId="2665442136" sldId="256"/>
            <ac:spMk id="4" creationId="{00000000-0000-0000-0000-000000000000}"/>
          </ac:spMkLst>
        </pc:spChg>
      </pc:sldChg>
      <pc:sldChg chg="modSp">
        <pc:chgData name="Pher Widen" userId="a5935c967f2dfd7b" providerId="LiveId" clId="{59B1A336-29A7-497E-84F9-2DF0BE868149}" dt="2019-10-16T20:18:26.260" v="52" actId="20577"/>
        <pc:sldMkLst>
          <pc:docMk/>
          <pc:sldMk cId="3239816079" sldId="258"/>
        </pc:sldMkLst>
        <pc:spChg chg="mod">
          <ac:chgData name="Pher Widen" userId="a5935c967f2dfd7b" providerId="LiveId" clId="{59B1A336-29A7-497E-84F9-2DF0BE868149}" dt="2019-10-16T20:18:26.260" v="52" actId="20577"/>
          <ac:spMkLst>
            <pc:docMk/>
            <pc:sldMk cId="3239816079" sldId="25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1A159-B208-4E5C-BE88-9886E4552905}" type="datetimeFigureOut">
              <a:rPr lang="sv-SE" smtClean="0"/>
              <a:t>2019-10-16</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DF6002-5139-4B10-83CF-18378552C6D4}" type="slidenum">
              <a:rPr lang="sv-SE" smtClean="0"/>
              <a:t>‹#›</a:t>
            </a:fld>
            <a:endParaRPr lang="sv-SE"/>
          </a:p>
        </p:txBody>
      </p:sp>
    </p:spTree>
    <p:extLst>
      <p:ext uri="{BB962C8B-B14F-4D97-AF65-F5344CB8AC3E}">
        <p14:creationId xmlns:p14="http://schemas.microsoft.com/office/powerpoint/2010/main" val="3708500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sv-SE"/>
              <a:t>Klicka här för att ändra mall för rubrikformat</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177D0007-D3CE-4079-85DA-67E6F42435AF}" type="datetime1">
              <a:rPr lang="sv-SE" smtClean="0"/>
              <a:t>2019-10-16</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1681371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629908AA-DF29-4E74-8797-E985808F7B1C}" type="datetime1">
              <a:rPr lang="sv-SE" smtClean="0"/>
              <a:t>2019-10-16</a:t>
            </a:fld>
            <a:endParaRPr lang="sv-SE"/>
          </a:p>
        </p:txBody>
      </p:sp>
      <p:sp>
        <p:nvSpPr>
          <p:cNvPr id="6" name="Footer Placeholder 5"/>
          <p:cNvSpPr>
            <a:spLocks noGrp="1"/>
          </p:cNvSpPr>
          <p:nvPr>
            <p:ph type="ftr" sz="quarter" idx="11"/>
          </p:nvPr>
        </p:nvSpPr>
        <p:spPr/>
        <p:txBody>
          <a:bodyPr/>
          <a:lstStyle/>
          <a:p>
            <a:r>
              <a:rPr lang="sv-SE"/>
              <a:t>PRW LiU 2019</a:t>
            </a:r>
          </a:p>
        </p:txBody>
      </p:sp>
      <p:sp>
        <p:nvSpPr>
          <p:cNvPr id="7" name="Slide Number Placeholder 6"/>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1485866953"/>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sv-SE"/>
              <a:t>Klicka här för att ändra mall för rubrikformat</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629908AA-DF29-4E74-8797-E985808F7B1C}" type="datetime1">
              <a:rPr lang="sv-SE" smtClean="0"/>
              <a:t>2019-10-16</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488195190"/>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sv-SE"/>
              <a:t>Klicka här för att ändra mall för rubrikformat</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sv-SE"/>
              <a:t>Klicka här för att ändra format på bakgrundstexten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629908AA-DF29-4E74-8797-E985808F7B1C}" type="datetime1">
              <a:rPr lang="sv-SE" smtClean="0"/>
              <a:t>2019-10-16</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8110288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629908AA-DF29-4E74-8797-E985808F7B1C}" type="datetime1">
              <a:rPr lang="sv-SE" smtClean="0"/>
              <a:t>2019-10-16</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362554598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9908AA-DF29-4E74-8797-E985808F7B1C}" type="datetime1">
              <a:rPr lang="sv-SE" smtClean="0"/>
              <a:t>2019-10-16</a:t>
            </a:fld>
            <a:endParaRPr lang="sv-SE"/>
          </a:p>
        </p:txBody>
      </p:sp>
      <p:sp>
        <p:nvSpPr>
          <p:cNvPr id="4"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480741694"/>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9908AA-DF29-4E74-8797-E985808F7B1C}" type="datetime1">
              <a:rPr lang="sv-SE" smtClean="0"/>
              <a:t>2019-10-16</a:t>
            </a:fld>
            <a:endParaRPr lang="sv-SE"/>
          </a:p>
        </p:txBody>
      </p:sp>
      <p:sp>
        <p:nvSpPr>
          <p:cNvPr id="4"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568817849"/>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1F7EE714-2056-4E31-97E2-90B363210B19}" type="datetime1">
              <a:rPr lang="sv-SE" smtClean="0"/>
              <a:t>2019-10-16</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541467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BC25E10-441F-4A52-883B-A21CC77E0FC0}" type="datetime1">
              <a:rPr lang="sv-SE" smtClean="0"/>
              <a:t>2019-10-16</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86791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3"/>
          <p:cNvSpPr>
            <a:spLocks noGrp="1"/>
          </p:cNvSpPr>
          <p:nvPr>
            <p:ph type="dt" sz="half" idx="10"/>
          </p:nvPr>
        </p:nvSpPr>
        <p:spPr/>
        <p:txBody>
          <a:bodyPr/>
          <a:lstStyle/>
          <a:p>
            <a:fld id="{A72B2773-D0D4-477E-9830-F39B2558CAAD}" type="datetime1">
              <a:rPr lang="sv-SE" smtClean="0"/>
              <a:t>2019-10-16</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903420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C6DFC38E-9647-422D-BA51-92E3DB42C3CC}" type="datetime1">
              <a:rPr lang="sv-SE" smtClean="0"/>
              <a:t>2019-10-16</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3255092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811B0258-EE44-45FF-AD3A-6431398916B8}" type="datetime1">
              <a:rPr lang="sv-SE" smtClean="0"/>
              <a:t>2019-10-16</a:t>
            </a:fld>
            <a:endParaRPr lang="sv-SE"/>
          </a:p>
        </p:txBody>
      </p:sp>
      <p:sp>
        <p:nvSpPr>
          <p:cNvPr id="6" name="Footer Placeholder 5"/>
          <p:cNvSpPr>
            <a:spLocks noGrp="1"/>
          </p:cNvSpPr>
          <p:nvPr>
            <p:ph type="ftr" sz="quarter" idx="11"/>
          </p:nvPr>
        </p:nvSpPr>
        <p:spPr/>
        <p:txBody>
          <a:bodyPr/>
          <a:lstStyle/>
          <a:p>
            <a:r>
              <a:rPr lang="sv-SE"/>
              <a:t>PRW LiU 2019</a:t>
            </a:r>
          </a:p>
        </p:txBody>
      </p:sp>
      <p:sp>
        <p:nvSpPr>
          <p:cNvPr id="7" name="Slide Number Placeholder 6"/>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772460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8CCFC915-A709-49AF-8967-4B32A9102A3A}" type="datetime1">
              <a:rPr lang="sv-SE" smtClean="0"/>
              <a:t>2019-10-16</a:t>
            </a:fld>
            <a:endParaRPr lang="sv-SE"/>
          </a:p>
        </p:txBody>
      </p:sp>
      <p:sp>
        <p:nvSpPr>
          <p:cNvPr id="8" name="Footer Placeholder 7"/>
          <p:cNvSpPr>
            <a:spLocks noGrp="1"/>
          </p:cNvSpPr>
          <p:nvPr>
            <p:ph type="ftr" sz="quarter" idx="11"/>
          </p:nvPr>
        </p:nvSpPr>
        <p:spPr/>
        <p:txBody>
          <a:bodyPr/>
          <a:lstStyle/>
          <a:p>
            <a:r>
              <a:rPr lang="sv-SE"/>
              <a:t>PRW LiU 2019</a:t>
            </a:r>
          </a:p>
        </p:txBody>
      </p:sp>
      <p:sp>
        <p:nvSpPr>
          <p:cNvPr id="9" name="Slide Number Placeholder 8"/>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55910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7" name="Date Placeholder 2"/>
          <p:cNvSpPr>
            <a:spLocks noGrp="1"/>
          </p:cNvSpPr>
          <p:nvPr>
            <p:ph type="dt" sz="half" idx="10"/>
          </p:nvPr>
        </p:nvSpPr>
        <p:spPr/>
        <p:txBody>
          <a:bodyPr/>
          <a:lstStyle/>
          <a:p>
            <a:fld id="{F306CD28-633B-4355-BB85-C6A758CFAEA9}" type="datetime1">
              <a:rPr lang="sv-SE" smtClean="0"/>
              <a:t>2019-10-16</a:t>
            </a:fld>
            <a:endParaRPr lang="sv-SE"/>
          </a:p>
        </p:txBody>
      </p:sp>
      <p:sp>
        <p:nvSpPr>
          <p:cNvPr id="5" name="Footer Placeholder 3"/>
          <p:cNvSpPr>
            <a:spLocks noGrp="1"/>
          </p:cNvSpPr>
          <p:nvPr>
            <p:ph type="ftr" sz="quarter" idx="11"/>
          </p:nvPr>
        </p:nvSpPr>
        <p:spPr/>
        <p:txBody>
          <a:bodyPr/>
          <a:lstStyle/>
          <a:p>
            <a:r>
              <a:rPr lang="sv-SE"/>
              <a:t>PRW LiU 2019</a:t>
            </a:r>
          </a:p>
        </p:txBody>
      </p:sp>
      <p:sp>
        <p:nvSpPr>
          <p:cNvPr id="6" name="Slide Number Placeholder 4"/>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265848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652E6CB-86D2-4F27-9336-209FCBB157F3}" type="datetime1">
              <a:rPr lang="sv-SE" smtClean="0"/>
              <a:t>2019-10-16</a:t>
            </a:fld>
            <a:endParaRPr lang="sv-SE"/>
          </a:p>
        </p:txBody>
      </p:sp>
      <p:sp>
        <p:nvSpPr>
          <p:cNvPr id="5" name="Footer Placeholder 2"/>
          <p:cNvSpPr>
            <a:spLocks noGrp="1"/>
          </p:cNvSpPr>
          <p:nvPr>
            <p:ph type="ftr" sz="quarter" idx="11"/>
          </p:nvPr>
        </p:nvSpPr>
        <p:spPr/>
        <p:txBody>
          <a:bodyPr/>
          <a:lstStyle/>
          <a:p>
            <a:r>
              <a:rPr lang="sv-SE"/>
              <a:t>PRW LiU 2019</a:t>
            </a:r>
          </a:p>
        </p:txBody>
      </p:sp>
      <p:sp>
        <p:nvSpPr>
          <p:cNvPr id="6" name="Slide Number Placeholder 3"/>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80866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Date Placeholder 4"/>
          <p:cNvSpPr>
            <a:spLocks noGrp="1"/>
          </p:cNvSpPr>
          <p:nvPr>
            <p:ph type="dt" sz="half" idx="10"/>
          </p:nvPr>
        </p:nvSpPr>
        <p:spPr/>
        <p:txBody>
          <a:bodyPr/>
          <a:lstStyle/>
          <a:p>
            <a:fld id="{6EED237B-C2B2-44B8-8933-74D6F8130F55}" type="datetime1">
              <a:rPr lang="sv-SE" smtClean="0"/>
              <a:t>2019-10-16</a:t>
            </a:fld>
            <a:endParaRPr lang="sv-SE"/>
          </a:p>
        </p:txBody>
      </p:sp>
      <p:sp>
        <p:nvSpPr>
          <p:cNvPr id="5" name="Footer Placeholder 5"/>
          <p:cNvSpPr>
            <a:spLocks noGrp="1"/>
          </p:cNvSpPr>
          <p:nvPr>
            <p:ph type="ftr" sz="quarter" idx="11"/>
          </p:nvPr>
        </p:nvSpPr>
        <p:spPr/>
        <p:txBody>
          <a:bodyPr/>
          <a:lstStyle/>
          <a:p>
            <a:r>
              <a:rPr lang="sv-SE"/>
              <a:t>PRW LiU 2019</a:t>
            </a:r>
          </a:p>
        </p:txBody>
      </p:sp>
      <p:sp>
        <p:nvSpPr>
          <p:cNvPr id="6" name="Slide Number Placeholder 6"/>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027989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6070DC3-2550-4CD1-A8D1-068F3CE41C4C}" type="datetime1">
              <a:rPr lang="sv-SE" smtClean="0"/>
              <a:t>2019-10-16</a:t>
            </a:fld>
            <a:endParaRPr lang="sv-SE"/>
          </a:p>
        </p:txBody>
      </p:sp>
      <p:sp>
        <p:nvSpPr>
          <p:cNvPr id="6" name="Footer Placeholder 5"/>
          <p:cNvSpPr>
            <a:spLocks noGrp="1"/>
          </p:cNvSpPr>
          <p:nvPr>
            <p:ph type="ftr" sz="quarter" idx="11"/>
          </p:nvPr>
        </p:nvSpPr>
        <p:spPr/>
        <p:txBody>
          <a:bodyPr/>
          <a:lstStyle/>
          <a:p>
            <a:r>
              <a:rPr lang="sv-SE"/>
              <a:t>PRW LiU 2019</a:t>
            </a:r>
          </a:p>
        </p:txBody>
      </p:sp>
      <p:sp>
        <p:nvSpPr>
          <p:cNvPr id="7" name="Slide Number Placeholder 6"/>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728288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29908AA-DF29-4E74-8797-E985808F7B1C}" type="datetime1">
              <a:rPr lang="sv-SE" smtClean="0"/>
              <a:t>2019-10-16</a:t>
            </a:fld>
            <a:endParaRPr lang="sv-SE"/>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sv-SE"/>
              <a:t>PRW LiU 2019</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023CEE1-1EED-41D5-99C0-041DFE167745}" type="slidenum">
              <a:rPr lang="sv-SE" smtClean="0"/>
              <a:t>‹#›</a:t>
            </a:fld>
            <a:endParaRPr lang="sv-SE"/>
          </a:p>
        </p:txBody>
      </p:sp>
    </p:spTree>
    <p:extLst>
      <p:ext uri="{BB962C8B-B14F-4D97-AF65-F5344CB8AC3E}">
        <p14:creationId xmlns:p14="http://schemas.microsoft.com/office/powerpoint/2010/main" val="3653509565"/>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hf hd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795976" y="352070"/>
            <a:ext cx="7055380" cy="1400530"/>
          </a:xfrm>
        </p:spPr>
        <p:txBody>
          <a:bodyPr/>
          <a:lstStyle/>
          <a:p>
            <a:r>
              <a:rPr lang="sv-SE" dirty="0"/>
              <a:t>Förtroendemannalagen</a:t>
            </a:r>
          </a:p>
        </p:txBody>
      </p:sp>
      <p:sp>
        <p:nvSpPr>
          <p:cNvPr id="5" name="Platshållare för innehåll 4"/>
          <p:cNvSpPr>
            <a:spLocks noGrp="1"/>
          </p:cNvSpPr>
          <p:nvPr>
            <p:ph idx="1"/>
          </p:nvPr>
        </p:nvSpPr>
        <p:spPr>
          <a:xfrm>
            <a:off x="457200" y="1752600"/>
            <a:ext cx="8229600" cy="4628728"/>
          </a:xfrm>
        </p:spPr>
        <p:txBody>
          <a:bodyPr>
            <a:normAutofit lnSpcReduction="10000"/>
          </a:bodyPr>
          <a:lstStyle/>
          <a:p>
            <a:r>
              <a:rPr lang="sv-SE" sz="2100" b="1"/>
              <a:t>FML ”Förtroendemannalagen</a:t>
            </a:r>
            <a:r>
              <a:rPr lang="sv-SE" sz="2100"/>
              <a:t>” Lag 1974:358 om facklig förtroendemans ställning.</a:t>
            </a:r>
          </a:p>
          <a:p>
            <a:r>
              <a:rPr lang="sv-SE" sz="2100"/>
              <a:t>FML tillämpas på den som har utsetts av en arbetstagarorganisation att som facklig förtroendeman företräda de anställda på viss arbetsplats i frågor som rör förhållandet till arbetsgivaren eller andra med facklig verksamhet sammanhängande frågor. </a:t>
            </a:r>
          </a:p>
          <a:p>
            <a:r>
              <a:rPr lang="sv-SE" sz="2100"/>
              <a:t>Med arbetstagarorganisation avses organisation som är/brukar vara bunden av kollektivavtal för de arbetstagare som berörs av förtroendemannens verksamhet.</a:t>
            </a:r>
          </a:p>
          <a:p>
            <a:r>
              <a:rPr lang="sv-SE" sz="2100"/>
              <a:t>FML tillämpas på en facklig förtroendeman då organisationen har underrättat arbetsgivaren om det fackliga uppdraget</a:t>
            </a:r>
          </a:p>
          <a:p>
            <a:endParaRPr lang="sv-SE"/>
          </a:p>
        </p:txBody>
      </p:sp>
      <p:sp>
        <p:nvSpPr>
          <p:cNvPr id="6" name="Platshållare för sidfot 5"/>
          <p:cNvSpPr>
            <a:spLocks noGrp="1"/>
          </p:cNvSpPr>
          <p:nvPr>
            <p:ph type="ftr" sz="quarter" idx="11"/>
          </p:nvPr>
        </p:nvSpPr>
        <p:spPr/>
        <p:txBody>
          <a:bodyPr/>
          <a:lstStyle/>
          <a:p>
            <a:r>
              <a:rPr lang="sv-SE"/>
              <a:t>PRW LiU 2019</a:t>
            </a:r>
          </a:p>
        </p:txBody>
      </p:sp>
      <p:sp>
        <p:nvSpPr>
          <p:cNvPr id="7" name="Platshållare för bildnummer 6"/>
          <p:cNvSpPr>
            <a:spLocks noGrp="1"/>
          </p:cNvSpPr>
          <p:nvPr>
            <p:ph type="sldNum" sz="quarter" idx="12"/>
          </p:nvPr>
        </p:nvSpPr>
        <p:spPr/>
        <p:txBody>
          <a:bodyPr/>
          <a:lstStyle/>
          <a:p>
            <a:fld id="{B023CEE1-1EED-41D5-99C0-041DFE167745}" type="slidenum">
              <a:rPr lang="sv-SE" smtClean="0"/>
              <a:t>1</a:t>
            </a:fld>
            <a:endParaRPr lang="sv-SE"/>
          </a:p>
        </p:txBody>
      </p:sp>
    </p:spTree>
    <p:extLst>
      <p:ext uri="{BB962C8B-B14F-4D97-AF65-F5344CB8AC3E}">
        <p14:creationId xmlns:p14="http://schemas.microsoft.com/office/powerpoint/2010/main" val="266544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FML forts.</a:t>
            </a:r>
          </a:p>
        </p:txBody>
      </p:sp>
      <p:sp>
        <p:nvSpPr>
          <p:cNvPr id="3" name="Platshållare för innehåll 2"/>
          <p:cNvSpPr>
            <a:spLocks noGrp="1"/>
          </p:cNvSpPr>
          <p:nvPr>
            <p:ph idx="1"/>
          </p:nvPr>
        </p:nvSpPr>
        <p:spPr>
          <a:xfrm>
            <a:off x="457200" y="1752600"/>
            <a:ext cx="8229600" cy="4628728"/>
          </a:xfrm>
        </p:spPr>
        <p:txBody>
          <a:bodyPr>
            <a:normAutofit/>
          </a:bodyPr>
          <a:lstStyle/>
          <a:p>
            <a:r>
              <a:rPr lang="sv-SE"/>
              <a:t>§ 2 Avtal som innebär att en facklig förtroendemans rättigheter enligt denna lag inskränks är ogiltigt i den delen. Avvikelse får dock göras från viss delar av FML  med stöd av kollektivavtal som på arbetstagarsidan har slutits eller godkänts av central arbetstagarorganisation enl. MBL. </a:t>
            </a:r>
          </a:p>
          <a:p>
            <a:r>
              <a:rPr lang="sv-SE"/>
              <a:t>§ 3 En arbetsgivare får inte hindra en facklig förtroendeman att fullgöra sitt uppdrag. </a:t>
            </a:r>
          </a:p>
          <a:p>
            <a:r>
              <a:rPr lang="sv-SE"/>
              <a:t>§ 4 Facklig förtroendeman får inte med anledning av sitt uppdrag ges försämrade arbetsförhållanden eller anställningsvillkor. När uppdraget har upphört skall arbetstagaren vara tillförsäkrad samma eller likvärdig ställning i fråga om arbetsförhållanden och anställningsvillkor som om han inte haft fackligt uppdrag. </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2</a:t>
            </a:fld>
            <a:endParaRPr lang="sv-SE"/>
          </a:p>
        </p:txBody>
      </p:sp>
    </p:spTree>
    <p:extLst>
      <p:ext uri="{BB962C8B-B14F-4D97-AF65-F5344CB8AC3E}">
        <p14:creationId xmlns:p14="http://schemas.microsoft.com/office/powerpoint/2010/main" val="172223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FML forts.</a:t>
            </a:r>
          </a:p>
        </p:txBody>
      </p:sp>
      <p:sp>
        <p:nvSpPr>
          <p:cNvPr id="3" name="Platshållare för innehåll 2"/>
          <p:cNvSpPr>
            <a:spLocks noGrp="1"/>
          </p:cNvSpPr>
          <p:nvPr>
            <p:ph idx="1"/>
          </p:nvPr>
        </p:nvSpPr>
        <p:spPr>
          <a:xfrm>
            <a:off x="457200" y="1752600"/>
            <a:ext cx="8229600" cy="4916760"/>
          </a:xfrm>
        </p:spPr>
        <p:txBody>
          <a:bodyPr>
            <a:normAutofit lnSpcReduction="10000"/>
          </a:bodyPr>
          <a:lstStyle/>
          <a:p>
            <a:r>
              <a:rPr lang="sv-SE" dirty="0"/>
              <a:t>§ 5 Vid ändring av facklig förtroendemans arbetsförhållanden eller anställningsvillkor, ska arbetsgivaren minst två veckor i förväg varsla den lokala arbetstagarorganisationen och underrätta förtroendemannen.</a:t>
            </a:r>
          </a:p>
          <a:p>
            <a:r>
              <a:rPr lang="sv-SE" dirty="0"/>
              <a:t>Rätt</a:t>
            </a:r>
            <a:r>
              <a:rPr lang="sv-SE"/>
              <a:t>/skyldighet till överläggning och hinder mot att genomföra ändringen innan överläggning har gjorts möjlig</a:t>
            </a:r>
          </a:p>
          <a:p>
            <a:r>
              <a:rPr lang="sv-SE" dirty="0"/>
              <a:t>§ 6 Facklig förtroendeman har rätt till den ledighet som fordras för det fackliga uppdraget. </a:t>
            </a:r>
          </a:p>
          <a:p>
            <a:r>
              <a:rPr lang="sv-SE" dirty="0"/>
              <a:t>Ledigheten får inte ha större omfattning än som är skäligt med hänsyn till förhållandena på arbetsplatsen. Ledigheten får inte förläggas så, att den medför betydande hinder för arbetets behöriga gång. </a:t>
            </a:r>
          </a:p>
          <a:p>
            <a:r>
              <a:rPr lang="sv-SE" dirty="0"/>
              <a:t>Ledighetens omfattning och förläggning bestämmes efter överläggning mellan arbetsgivaren och den lokala arbetstagarorganisationen</a:t>
            </a:r>
          </a:p>
          <a:p>
            <a:endParaRPr lang="sv-SE" dirty="0"/>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3</a:t>
            </a:fld>
            <a:endParaRPr lang="sv-SE"/>
          </a:p>
        </p:txBody>
      </p:sp>
    </p:spTree>
    <p:extLst>
      <p:ext uri="{BB962C8B-B14F-4D97-AF65-F5344CB8AC3E}">
        <p14:creationId xmlns:p14="http://schemas.microsoft.com/office/powerpoint/2010/main" val="3239816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FML forts.</a:t>
            </a:r>
          </a:p>
        </p:txBody>
      </p:sp>
      <p:sp>
        <p:nvSpPr>
          <p:cNvPr id="3" name="Platshållare för innehåll 2"/>
          <p:cNvSpPr>
            <a:spLocks noGrp="1"/>
          </p:cNvSpPr>
          <p:nvPr>
            <p:ph idx="1"/>
          </p:nvPr>
        </p:nvSpPr>
        <p:spPr/>
        <p:txBody>
          <a:bodyPr>
            <a:normAutofit fontScale="92500" lnSpcReduction="20000"/>
          </a:bodyPr>
          <a:lstStyle/>
          <a:p>
            <a:r>
              <a:rPr lang="sv-SE"/>
              <a:t>§ 7 Vid ledighet som avser den fackliga verksamheten på förtroendemannens egen arbetsplats skall den fackliga förtroendemannen ha rätt till bibehållna anställningsförmåner. </a:t>
            </a:r>
          </a:p>
          <a:p>
            <a:r>
              <a:rPr lang="sv-SE"/>
              <a:t>§ 8 Vid uppsägning på grund av arbetsbrist och vid permittering skall facklig förtroendeman, utan hinder av LAS ges företräde till fortsatt arbete, om det är av särskild betydelse för den fackliga verksamheten på arbetsplatsen.</a:t>
            </a:r>
          </a:p>
          <a:p>
            <a:r>
              <a:rPr lang="sv-SE"/>
              <a:t>Uppkommer tvist om tillämpning av (delar av)lagen eller kollektivavtalsbestämmelse på en facklig förtroendeman, gäller den lokala arbetstagarorganisationens mening om lagens eller kollektivavtalets rätta innebörd intill dess tvisten har slutligt prövats = tolkningsföreträde</a:t>
            </a:r>
          </a:p>
          <a:p>
            <a:endParaRPr lang="sv-SE"/>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4</a:t>
            </a:fld>
            <a:endParaRPr lang="sv-SE"/>
          </a:p>
        </p:txBody>
      </p:sp>
    </p:spTree>
    <p:extLst>
      <p:ext uri="{BB962C8B-B14F-4D97-AF65-F5344CB8AC3E}">
        <p14:creationId xmlns:p14="http://schemas.microsoft.com/office/powerpoint/2010/main" val="116713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FML forts.</a:t>
            </a:r>
          </a:p>
        </p:txBody>
      </p:sp>
      <p:sp>
        <p:nvSpPr>
          <p:cNvPr id="3" name="Platshållare för innehåll 2"/>
          <p:cNvSpPr>
            <a:spLocks noGrp="1"/>
          </p:cNvSpPr>
          <p:nvPr>
            <p:ph idx="1"/>
          </p:nvPr>
        </p:nvSpPr>
        <p:spPr/>
        <p:txBody>
          <a:bodyPr>
            <a:normAutofit/>
          </a:bodyPr>
          <a:lstStyle/>
          <a:p>
            <a:r>
              <a:rPr lang="sv-SE"/>
              <a:t>Det är många gånger svårt för en arbetsgivare att avgöra vad som är fackligt arbete i lagens mening, hur mycket ledig tid som är rimlig för facklig verksamhet och om arbetsgivaren ska stå för lönen under den lediga tiden.</a:t>
            </a:r>
          </a:p>
          <a:p>
            <a:endParaRPr lang="sv-SE"/>
          </a:p>
          <a:p>
            <a:r>
              <a:rPr lang="sv-SE"/>
              <a:t>Inte sällan kompletteras Förtroendemannalagens reglering av fackligt arbete genom kollektivavtal som reglerar ledigheter för internfackligt arbete, utbildningar, mötesverksamhet mm för de fackliga förtroendemännen</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5</a:t>
            </a:fld>
            <a:endParaRPr lang="sv-SE"/>
          </a:p>
        </p:txBody>
      </p:sp>
    </p:spTree>
    <p:extLst>
      <p:ext uri="{BB962C8B-B14F-4D97-AF65-F5344CB8AC3E}">
        <p14:creationId xmlns:p14="http://schemas.microsoft.com/office/powerpoint/2010/main" val="385245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EC2AC1123BD4E4EAD5D3F5B4ABCABCA" ma:contentTypeVersion="8" ma:contentTypeDescription="Skapa ett nytt dokument." ma:contentTypeScope="" ma:versionID="c41ca151f4123339a29747da88045695">
  <xsd:schema xmlns:xsd="http://www.w3.org/2001/XMLSchema" xmlns:xs="http://www.w3.org/2001/XMLSchema" xmlns:p="http://schemas.microsoft.com/office/2006/metadata/properties" xmlns:ns2="054efeae-adf5-4eef-9e7b-09797c2eef24" xmlns:ns3="744afde5-a735-4e93-ac19-5bebda2384c0" targetNamespace="http://schemas.microsoft.com/office/2006/metadata/properties" ma:root="true" ma:fieldsID="4c78932dbb34fc3f14588e9e1d26b086" ns2:_="" ns3:_="">
    <xsd:import namespace="054efeae-adf5-4eef-9e7b-09797c2eef24"/>
    <xsd:import namespace="744afde5-a735-4e93-ac19-5bebda2384c0"/>
    <xsd:element name="properties">
      <xsd:complexType>
        <xsd:sequence>
          <xsd:element name="documentManagement">
            <xsd:complexType>
              <xsd:all>
                <xsd:element ref="ns2:_lisam_Description" minOccurs="0"/>
                <xsd:element ref="ns3:_lisam_PublishedVersion"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efeae-adf5-4eef-9e7b-09797c2eef24" elementFormDefault="qualified">
    <xsd:import namespace="http://schemas.microsoft.com/office/2006/documentManagement/types"/>
    <xsd:import namespace="http://schemas.microsoft.com/office/infopath/2007/PartnerControls"/>
    <xsd:element name="_lisam_Description" ma:index="8" nillable="true" ma:displayName="Beskrivning" ma:internalName="_lisam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4afde5-a735-4e93-ac19-5bebda2384c0" elementFormDefault="qualified">
    <xsd:import namespace="http://schemas.microsoft.com/office/2006/documentManagement/types"/>
    <xsd:import namespace="http://schemas.microsoft.com/office/infopath/2007/PartnerControls"/>
    <xsd:element name="_lisam_PublishedVersion" ma:index="9" nillable="true" ma:displayName="Published Version" ma:internalName="_lisam_PublishedVersion">
      <xsd:simpleType>
        <xsd:restriction base="dms:Text"/>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lisam_Description xmlns="054efeae-adf5-4eef-9e7b-09797c2eef24" xsi:nil="true"/>
    <_lisam_PublishedVersion xmlns="744afde5-a735-4e93-ac19-5bebda2384c0" xsi:nil="true"/>
  </documentManagement>
</p:properties>
</file>

<file path=customXml/itemProps1.xml><?xml version="1.0" encoding="utf-8"?>
<ds:datastoreItem xmlns:ds="http://schemas.openxmlformats.org/officeDocument/2006/customXml" ds:itemID="{EC46B212-6382-4DD9-AE91-0AA89DC8EEFF}"/>
</file>

<file path=customXml/itemProps2.xml><?xml version="1.0" encoding="utf-8"?>
<ds:datastoreItem xmlns:ds="http://schemas.openxmlformats.org/officeDocument/2006/customXml" ds:itemID="{802E95C4-78CF-42E1-831E-D26D4938DCE3}"/>
</file>

<file path=customXml/itemProps3.xml><?xml version="1.0" encoding="utf-8"?>
<ds:datastoreItem xmlns:ds="http://schemas.openxmlformats.org/officeDocument/2006/customXml" ds:itemID="{07FB1C4A-7DD0-40F6-8BAC-D5C8E204ED1C}"/>
</file>

<file path=docProps/app.xml><?xml version="1.0" encoding="utf-8"?>
<Properties xmlns="http://schemas.openxmlformats.org/officeDocument/2006/extended-properties" xmlns:vt="http://schemas.openxmlformats.org/officeDocument/2006/docPropsVTypes">
  <Template>Ion</Template>
  <TotalTime>5</TotalTime>
  <Words>487</Words>
  <Application>Microsoft Office PowerPoint</Application>
  <PresentationFormat>Bildspel på skärmen (4:3)</PresentationFormat>
  <Paragraphs>33</Paragraphs>
  <Slides>5</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5</vt:i4>
      </vt:variant>
    </vt:vector>
  </HeadingPairs>
  <TitlesOfParts>
    <vt:vector size="10" baseType="lpstr">
      <vt:lpstr>Arial</vt:lpstr>
      <vt:lpstr>Calibri</vt:lpstr>
      <vt:lpstr>Century Gothic</vt:lpstr>
      <vt:lpstr>Wingdings 3</vt:lpstr>
      <vt:lpstr>Jon</vt:lpstr>
      <vt:lpstr>Förtroendemannalagen</vt:lpstr>
      <vt:lpstr>FML forts.</vt:lpstr>
      <vt:lpstr>FML forts.</vt:lpstr>
      <vt:lpstr>FML forts.</vt:lpstr>
      <vt:lpstr>FML forts.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Ledighetslagstiftning</dc:title>
  <dc:creator>Pher Widén</dc:creator>
  <cp:lastModifiedBy>Pher Widen</cp:lastModifiedBy>
  <cp:revision>2</cp:revision>
  <dcterms:created xsi:type="dcterms:W3CDTF">2016-09-24T11:51:42Z</dcterms:created>
  <dcterms:modified xsi:type="dcterms:W3CDTF">2019-10-16T20:18:33Z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0x010100CEC2AC1123BD4E4EAD5D3F5B4ABCABCA</vt:lpwstr>
  </property>
</Properties>
</file>